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4" r:id="rId5"/>
    <p:sldId id="265" r:id="rId6"/>
    <p:sldId id="260" r:id="rId7"/>
    <p:sldId id="261" r:id="rId8"/>
    <p:sldId id="262"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46" autoAdjust="0"/>
    <p:restoredTop sz="94575"/>
  </p:normalViewPr>
  <p:slideViewPr>
    <p:cSldViewPr snapToGrid="0" snapToObjects="1">
      <p:cViewPr varScale="1">
        <p:scale>
          <a:sx n="67" d="100"/>
          <a:sy n="67" d="100"/>
        </p:scale>
        <p:origin x="4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4/3/2021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4/3/2021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02D0-4067-A64A-8AF3-62E6BD1B3383}"/>
              </a:ext>
            </a:extLst>
          </p:cNvPr>
          <p:cNvSpPr>
            <a:spLocks noGrp="1"/>
          </p:cNvSpPr>
          <p:nvPr>
            <p:ph type="ctrTitle"/>
          </p:nvPr>
        </p:nvSpPr>
        <p:spPr>
          <a:xfrm>
            <a:off x="719528" y="314793"/>
            <a:ext cx="9563723" cy="2158584"/>
          </a:xfrm>
        </p:spPr>
        <p:txBody>
          <a:bodyPr/>
          <a:lstStyle/>
          <a:p>
            <a:pPr algn="ctr"/>
            <a:r>
              <a:rPr lang="en-US" sz="6600" b="1" dirty="0"/>
              <a:t>QM250 project presentation</a:t>
            </a:r>
          </a:p>
        </p:txBody>
      </p:sp>
      <p:sp>
        <p:nvSpPr>
          <p:cNvPr id="3" name="Subtitle 2">
            <a:extLst>
              <a:ext uri="{FF2B5EF4-FFF2-40B4-BE49-F238E27FC236}">
                <a16:creationId xmlns:a16="http://schemas.microsoft.com/office/drawing/2014/main" id="{F4C045C0-BE6D-A041-87C9-53E5C88B02A0}"/>
              </a:ext>
            </a:extLst>
          </p:cNvPr>
          <p:cNvSpPr>
            <a:spLocks noGrp="1"/>
          </p:cNvSpPr>
          <p:nvPr>
            <p:ph type="subTitle" idx="1"/>
          </p:nvPr>
        </p:nvSpPr>
        <p:spPr>
          <a:xfrm>
            <a:off x="239842" y="2848131"/>
            <a:ext cx="10747948" cy="4009869"/>
          </a:xfrm>
        </p:spPr>
        <p:txBody>
          <a:bodyPr>
            <a:normAutofit/>
          </a:bodyPr>
          <a:lstStyle/>
          <a:p>
            <a:r>
              <a:rPr lang="en-US" b="1" u="sng" dirty="0" err="1">
                <a:solidFill>
                  <a:schemeClr val="tx1"/>
                </a:solidFill>
              </a:rPr>
              <a:t>Stdents</a:t>
            </a:r>
            <a:r>
              <a:rPr lang="en-US" b="1" u="sng" dirty="0">
                <a:solidFill>
                  <a:schemeClr val="tx1"/>
                </a:solidFill>
              </a:rPr>
              <a:t> names and id</a:t>
            </a:r>
            <a:r>
              <a:rPr lang="en-US" b="1" dirty="0">
                <a:solidFill>
                  <a:schemeClr val="tx1"/>
                </a:solidFill>
              </a:rPr>
              <a:t>:  (section:05)</a:t>
            </a:r>
          </a:p>
          <a:p>
            <a:r>
              <a:rPr lang="en-US" dirty="0">
                <a:solidFill>
                  <a:schemeClr val="tx1"/>
                </a:solidFill>
              </a:rPr>
              <a:t>1- </a:t>
            </a:r>
            <a:r>
              <a:rPr lang="en-US" dirty="0" err="1">
                <a:solidFill>
                  <a:schemeClr val="tx1"/>
                </a:solidFill>
              </a:rPr>
              <a:t>mohaned</a:t>
            </a:r>
            <a:r>
              <a:rPr lang="en-US" dirty="0">
                <a:solidFill>
                  <a:schemeClr val="tx1"/>
                </a:solidFill>
              </a:rPr>
              <a:t> </a:t>
            </a:r>
            <a:r>
              <a:rPr lang="en-US" dirty="0" err="1">
                <a:solidFill>
                  <a:schemeClr val="tx1"/>
                </a:solidFill>
              </a:rPr>
              <a:t>nader</a:t>
            </a:r>
            <a:r>
              <a:rPr lang="en-US" dirty="0">
                <a:solidFill>
                  <a:schemeClr val="tx1"/>
                </a:solidFill>
              </a:rPr>
              <a:t> 20170689</a:t>
            </a:r>
          </a:p>
          <a:p>
            <a:r>
              <a:rPr lang="en-US" dirty="0">
                <a:solidFill>
                  <a:schemeClr val="tx1"/>
                </a:solidFill>
              </a:rPr>
              <a:t>2-Abdullah </a:t>
            </a:r>
            <a:r>
              <a:rPr lang="en-US" dirty="0" err="1">
                <a:solidFill>
                  <a:schemeClr val="tx1"/>
                </a:solidFill>
              </a:rPr>
              <a:t>Haggag</a:t>
            </a:r>
            <a:r>
              <a:rPr lang="en-US" dirty="0">
                <a:solidFill>
                  <a:schemeClr val="tx1"/>
                </a:solidFill>
              </a:rPr>
              <a:t> 20195640</a:t>
            </a:r>
          </a:p>
          <a:p>
            <a:r>
              <a:rPr lang="en-US" dirty="0">
                <a:solidFill>
                  <a:schemeClr val="tx1"/>
                </a:solidFill>
              </a:rPr>
              <a:t>3- Malak </a:t>
            </a:r>
            <a:r>
              <a:rPr lang="en-US" dirty="0" err="1">
                <a:solidFill>
                  <a:schemeClr val="tx1"/>
                </a:solidFill>
              </a:rPr>
              <a:t>hussain</a:t>
            </a:r>
            <a:r>
              <a:rPr lang="en-US" dirty="0">
                <a:solidFill>
                  <a:schemeClr val="tx1"/>
                </a:solidFill>
              </a:rPr>
              <a:t> 20183299 </a:t>
            </a:r>
          </a:p>
          <a:p>
            <a:r>
              <a:rPr lang="en-US" dirty="0">
                <a:solidFill>
                  <a:schemeClr val="tx1"/>
                </a:solidFill>
              </a:rPr>
              <a:t>4- </a:t>
            </a:r>
            <a:r>
              <a:rPr lang="en-US" dirty="0" err="1">
                <a:solidFill>
                  <a:schemeClr val="tx1"/>
                </a:solidFill>
              </a:rPr>
              <a:t>Jenan</a:t>
            </a:r>
            <a:r>
              <a:rPr lang="en-US" dirty="0">
                <a:solidFill>
                  <a:schemeClr val="tx1"/>
                </a:solidFill>
              </a:rPr>
              <a:t> </a:t>
            </a:r>
            <a:r>
              <a:rPr lang="en-US" dirty="0" err="1">
                <a:solidFill>
                  <a:schemeClr val="tx1"/>
                </a:solidFill>
              </a:rPr>
              <a:t>Jehad</a:t>
            </a:r>
            <a:r>
              <a:rPr lang="en-US" dirty="0">
                <a:solidFill>
                  <a:schemeClr val="tx1"/>
                </a:solidFill>
              </a:rPr>
              <a:t> 20174647</a:t>
            </a:r>
          </a:p>
          <a:p>
            <a:r>
              <a:rPr lang="en-US" dirty="0">
                <a:solidFill>
                  <a:schemeClr val="tx1"/>
                </a:solidFill>
              </a:rPr>
              <a:t>5- Anas </a:t>
            </a:r>
            <a:r>
              <a:rPr lang="en-US" dirty="0" err="1">
                <a:solidFill>
                  <a:schemeClr val="tx1"/>
                </a:solidFill>
              </a:rPr>
              <a:t>Abdulaziz</a:t>
            </a:r>
            <a:r>
              <a:rPr lang="en-US">
                <a:solidFill>
                  <a:schemeClr val="tx1"/>
                </a:solidFill>
              </a:rPr>
              <a:t> 20160419</a:t>
            </a:r>
            <a:endParaRPr lang="en-US" dirty="0">
              <a:solidFill>
                <a:schemeClr val="tx1"/>
              </a:solidFill>
            </a:endParaRPr>
          </a:p>
          <a:p>
            <a:r>
              <a:rPr lang="en-US" dirty="0">
                <a:solidFill>
                  <a:schemeClr val="tx1"/>
                </a:solidFill>
              </a:rPr>
              <a:t>6-roaya </a:t>
            </a:r>
            <a:r>
              <a:rPr lang="en-US" dirty="0" err="1">
                <a:solidFill>
                  <a:schemeClr val="tx1"/>
                </a:solidFill>
              </a:rPr>
              <a:t>mohammed</a:t>
            </a:r>
            <a:r>
              <a:rPr lang="en-US" dirty="0">
                <a:solidFill>
                  <a:schemeClr val="tx1"/>
                </a:solidFill>
              </a:rPr>
              <a:t> 20180926</a:t>
            </a:r>
          </a:p>
          <a:p>
            <a:r>
              <a:rPr lang="en-US" dirty="0">
                <a:solidFill>
                  <a:schemeClr val="tx1"/>
                </a:solidFill>
              </a:rPr>
              <a:t>7-husain </a:t>
            </a:r>
            <a:r>
              <a:rPr lang="en-US" dirty="0" err="1">
                <a:solidFill>
                  <a:schemeClr val="tx1"/>
                </a:solidFill>
              </a:rPr>
              <a:t>mohamed</a:t>
            </a:r>
            <a:r>
              <a:rPr lang="en-US" dirty="0">
                <a:solidFill>
                  <a:schemeClr val="tx1"/>
                </a:solidFill>
              </a:rPr>
              <a:t> 20186413</a:t>
            </a:r>
          </a:p>
          <a:p>
            <a:r>
              <a:rPr lang="en-US" dirty="0">
                <a:solidFill>
                  <a:schemeClr val="tx1"/>
                </a:solidFill>
              </a:rPr>
              <a:t>8- </a:t>
            </a:r>
            <a:r>
              <a:rPr lang="en-US" dirty="0" err="1">
                <a:solidFill>
                  <a:schemeClr val="tx1"/>
                </a:solidFill>
              </a:rPr>
              <a:t>Manar</a:t>
            </a:r>
            <a:r>
              <a:rPr lang="en-US" dirty="0">
                <a:solidFill>
                  <a:schemeClr val="tx1"/>
                </a:solidFill>
              </a:rPr>
              <a:t> Mohammed 20163633</a:t>
            </a:r>
          </a:p>
          <a:p>
            <a:endParaRPr lang="en-US" dirty="0"/>
          </a:p>
        </p:txBody>
      </p:sp>
      <p:pic>
        <p:nvPicPr>
          <p:cNvPr id="5" name="Picture 4">
            <a:extLst>
              <a:ext uri="{FF2B5EF4-FFF2-40B4-BE49-F238E27FC236}">
                <a16:creationId xmlns:a16="http://schemas.microsoft.com/office/drawing/2014/main" id="{51D8C517-7822-FD4F-9702-59697A296FCA}"/>
              </a:ext>
            </a:extLst>
          </p:cNvPr>
          <p:cNvPicPr>
            <a:picLocks noChangeAspect="1"/>
          </p:cNvPicPr>
          <p:nvPr/>
        </p:nvPicPr>
        <p:blipFill>
          <a:blip r:embed="rId2"/>
          <a:stretch>
            <a:fillRect/>
          </a:stretch>
        </p:blipFill>
        <p:spPr>
          <a:xfrm>
            <a:off x="7899817" y="3728803"/>
            <a:ext cx="3734460" cy="2674731"/>
          </a:xfrm>
          <a:prstGeom prst="rect">
            <a:avLst/>
          </a:prstGeom>
        </p:spPr>
      </p:pic>
    </p:spTree>
    <p:extLst>
      <p:ext uri="{BB962C8B-B14F-4D97-AF65-F5344CB8AC3E}">
        <p14:creationId xmlns:p14="http://schemas.microsoft.com/office/powerpoint/2010/main" val="229706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CB33-6C55-8046-91E0-FBB2AAB05572}"/>
              </a:ext>
            </a:extLst>
          </p:cNvPr>
          <p:cNvSpPr>
            <a:spLocks noGrp="1"/>
          </p:cNvSpPr>
          <p:nvPr>
            <p:ph type="title"/>
          </p:nvPr>
        </p:nvSpPr>
        <p:spPr>
          <a:xfrm>
            <a:off x="646111" y="317805"/>
            <a:ext cx="9547200" cy="1481013"/>
          </a:xfrm>
        </p:spPr>
        <p:txBody>
          <a:bodyPr/>
          <a:lstStyle/>
          <a:p>
            <a:r>
              <a:rPr lang="en-US" sz="3200" dirty="0"/>
              <a:t>The impact of tourism on the Economic Growth</a:t>
            </a:r>
            <a:br>
              <a:rPr lang="en-US" sz="3200" dirty="0"/>
            </a:br>
            <a:br>
              <a:rPr lang="en-US" sz="3200" dirty="0"/>
            </a:br>
            <a:r>
              <a:rPr lang="en-US" sz="3600" b="1" dirty="0"/>
              <a:t>introduction:-</a:t>
            </a:r>
          </a:p>
        </p:txBody>
      </p:sp>
      <p:sp>
        <p:nvSpPr>
          <p:cNvPr id="3" name="Content Placeholder 2">
            <a:extLst>
              <a:ext uri="{FF2B5EF4-FFF2-40B4-BE49-F238E27FC236}">
                <a16:creationId xmlns:a16="http://schemas.microsoft.com/office/drawing/2014/main" id="{53B828D6-BFFB-8140-8D65-487EDE325767}"/>
              </a:ext>
            </a:extLst>
          </p:cNvPr>
          <p:cNvSpPr>
            <a:spLocks noGrp="1"/>
          </p:cNvSpPr>
          <p:nvPr>
            <p:ph idx="1"/>
          </p:nvPr>
        </p:nvSpPr>
        <p:spPr>
          <a:xfrm>
            <a:off x="517523" y="2871787"/>
            <a:ext cx="11545889" cy="3814763"/>
          </a:xfrm>
        </p:spPr>
        <p:txBody>
          <a:bodyPr/>
          <a:lstStyle/>
          <a:p>
            <a:pPr marL="0" indent="0" rtl="1">
              <a:buNone/>
            </a:pPr>
            <a:r>
              <a:rPr lang="ar-SA" dirty="0"/>
              <a:t> </a:t>
            </a:r>
            <a:r>
              <a:rPr lang="en-US" dirty="0"/>
              <a:t>In this presentation we will talk about the impact of tourism on the economic growth ,Tourism is one of the activities that affect many other economic activities, such as restaurants hotels, transportation, and entertainment institutions. </a:t>
            </a:r>
          </a:p>
          <a:p>
            <a:pPr marL="0" indent="0" rtl="1">
              <a:buNone/>
            </a:pPr>
            <a:r>
              <a:rPr lang="en-US" dirty="0"/>
              <a:t>Tourism is an important source of income for countries around the world, which makes tourism an important role in influencing national income, directly or indirectly.</a:t>
            </a:r>
            <a:endParaRPr lang="ar-SA" dirty="0"/>
          </a:p>
        </p:txBody>
      </p:sp>
      <p:pic>
        <p:nvPicPr>
          <p:cNvPr id="4" name="intro">
            <a:hlinkClick r:id="" action="ppaction://media"/>
            <a:extLst>
              <a:ext uri="{FF2B5EF4-FFF2-40B4-BE49-F238E27FC236}">
                <a16:creationId xmlns:a16="http://schemas.microsoft.com/office/drawing/2014/main" id="{96EEF464-D883-794E-A472-5BB62A9457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5774" y="5160990"/>
            <a:ext cx="1017561" cy="1017561"/>
          </a:xfrm>
          <a:prstGeom prst="rect">
            <a:avLst/>
          </a:prstGeom>
        </p:spPr>
      </p:pic>
    </p:spTree>
    <p:extLst>
      <p:ext uri="{BB962C8B-B14F-4D97-AF65-F5344CB8AC3E}">
        <p14:creationId xmlns:p14="http://schemas.microsoft.com/office/powerpoint/2010/main" val="401060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D02A-A69F-9B4F-8EE3-3E004A722224}"/>
              </a:ext>
            </a:extLst>
          </p:cNvPr>
          <p:cNvSpPr>
            <a:spLocks noGrp="1"/>
          </p:cNvSpPr>
          <p:nvPr>
            <p:ph type="title"/>
          </p:nvPr>
        </p:nvSpPr>
        <p:spPr/>
        <p:txBody>
          <a:bodyPr/>
          <a:lstStyle/>
          <a:p>
            <a:r>
              <a:rPr lang="en-US" dirty="0"/>
              <a:t>Section 1:</a:t>
            </a:r>
          </a:p>
        </p:txBody>
      </p:sp>
      <p:pic>
        <p:nvPicPr>
          <p:cNvPr id="5" name="Content Placeholder 4">
            <a:extLst>
              <a:ext uri="{FF2B5EF4-FFF2-40B4-BE49-F238E27FC236}">
                <a16:creationId xmlns:a16="http://schemas.microsoft.com/office/drawing/2014/main" id="{E46CC196-34D0-E149-9B27-CA48B44ECA65}"/>
              </a:ext>
            </a:extLst>
          </p:cNvPr>
          <p:cNvPicPr>
            <a:picLocks noGrp="1" noChangeAspect="1"/>
          </p:cNvPicPr>
          <p:nvPr>
            <p:ph idx="1"/>
          </p:nvPr>
        </p:nvPicPr>
        <p:blipFill>
          <a:blip r:embed="rId4"/>
          <a:stretch>
            <a:fillRect/>
          </a:stretch>
        </p:blipFill>
        <p:spPr>
          <a:xfrm>
            <a:off x="9740349" y="1861929"/>
            <a:ext cx="2451652" cy="4996071"/>
          </a:xfrm>
        </p:spPr>
      </p:pic>
      <p:sp>
        <p:nvSpPr>
          <p:cNvPr id="8" name="TextBox 7">
            <a:extLst>
              <a:ext uri="{FF2B5EF4-FFF2-40B4-BE49-F238E27FC236}">
                <a16:creationId xmlns:a16="http://schemas.microsoft.com/office/drawing/2014/main" id="{8A8D38EE-D2B4-7B4F-B6B9-FD32C52484BC}"/>
              </a:ext>
            </a:extLst>
          </p:cNvPr>
          <p:cNvSpPr txBox="1"/>
          <p:nvPr/>
        </p:nvSpPr>
        <p:spPr>
          <a:xfrm>
            <a:off x="417443" y="1861929"/>
            <a:ext cx="9322906" cy="646331"/>
          </a:xfrm>
          <a:prstGeom prst="rect">
            <a:avLst/>
          </a:prstGeom>
          <a:noFill/>
        </p:spPr>
        <p:txBody>
          <a:bodyPr wrap="square" rtlCol="0">
            <a:spAutoFit/>
          </a:bodyPr>
          <a:lstStyle/>
          <a:p>
            <a:r>
              <a:rPr lang="en-US" dirty="0"/>
              <a:t>-At first we are Using the skills that we learned to apply to the analysis of this data for comparison the impact of tourism on the economy </a:t>
            </a:r>
          </a:p>
        </p:txBody>
      </p:sp>
      <p:sp>
        <p:nvSpPr>
          <p:cNvPr id="10" name="TextBox 9">
            <a:extLst>
              <a:ext uri="{FF2B5EF4-FFF2-40B4-BE49-F238E27FC236}">
                <a16:creationId xmlns:a16="http://schemas.microsoft.com/office/drawing/2014/main" id="{27BA5C3E-3ACB-2C4D-B800-295C8D07F418}"/>
              </a:ext>
            </a:extLst>
          </p:cNvPr>
          <p:cNvSpPr txBox="1"/>
          <p:nvPr/>
        </p:nvSpPr>
        <p:spPr>
          <a:xfrm>
            <a:off x="417442" y="3001617"/>
            <a:ext cx="8547653" cy="646331"/>
          </a:xfrm>
          <a:prstGeom prst="rect">
            <a:avLst/>
          </a:prstGeom>
          <a:noFill/>
        </p:spPr>
        <p:txBody>
          <a:bodyPr wrap="square" rtlCol="0">
            <a:spAutoFit/>
          </a:bodyPr>
          <a:lstStyle/>
          <a:p>
            <a:r>
              <a:rPr lang="en-US" dirty="0"/>
              <a:t>- in this quantitative data , we see the difference in the number of tourists</a:t>
            </a:r>
          </a:p>
          <a:p>
            <a:endParaRPr lang="en-US" dirty="0"/>
          </a:p>
        </p:txBody>
      </p:sp>
      <p:sp>
        <p:nvSpPr>
          <p:cNvPr id="11" name="TextBox 10">
            <a:extLst>
              <a:ext uri="{FF2B5EF4-FFF2-40B4-BE49-F238E27FC236}">
                <a16:creationId xmlns:a16="http://schemas.microsoft.com/office/drawing/2014/main" id="{F4E4FC46-B044-304F-8CCC-209F6169DA87}"/>
              </a:ext>
            </a:extLst>
          </p:cNvPr>
          <p:cNvSpPr txBox="1"/>
          <p:nvPr/>
        </p:nvSpPr>
        <p:spPr>
          <a:xfrm>
            <a:off x="417441" y="4101546"/>
            <a:ext cx="8806072" cy="923330"/>
          </a:xfrm>
          <a:prstGeom prst="rect">
            <a:avLst/>
          </a:prstGeom>
          <a:noFill/>
        </p:spPr>
        <p:txBody>
          <a:bodyPr wrap="square" rtlCol="0">
            <a:spAutoFit/>
          </a:bodyPr>
          <a:lstStyle/>
          <a:p>
            <a:r>
              <a:rPr lang="en-US" dirty="0"/>
              <a:t>-Tourism : International inbound tourists are the number of tourists who travel to a country other  than that in which they have their usual residence, but outside their usual environment for a period  not exceeding 12 months. </a:t>
            </a:r>
          </a:p>
        </p:txBody>
      </p:sp>
      <p:sp>
        <p:nvSpPr>
          <p:cNvPr id="12" name="TextBox 11">
            <a:extLst>
              <a:ext uri="{FF2B5EF4-FFF2-40B4-BE49-F238E27FC236}">
                <a16:creationId xmlns:a16="http://schemas.microsoft.com/office/drawing/2014/main" id="{31C37870-3684-A345-9C0C-8904E60C865D}"/>
              </a:ext>
            </a:extLst>
          </p:cNvPr>
          <p:cNvSpPr txBox="1"/>
          <p:nvPr/>
        </p:nvSpPr>
        <p:spPr>
          <a:xfrm>
            <a:off x="417441" y="5478474"/>
            <a:ext cx="8736427" cy="1199031"/>
          </a:xfrm>
          <a:prstGeom prst="rect">
            <a:avLst/>
          </a:prstGeom>
          <a:noFill/>
        </p:spPr>
        <p:txBody>
          <a:bodyPr wrap="square" rtlCol="0">
            <a:spAutoFit/>
          </a:bodyPr>
          <a:lstStyle/>
          <a:p>
            <a:r>
              <a:rPr lang="en-US" dirty="0"/>
              <a:t>-GDP growth: Annual percentage growth rate of GDP at market prices based on constant local currency. GDP is the sum of gross value added by all resident producers in the economy plus any  product access and minus any subsidies not included in the value of the products. </a:t>
            </a:r>
          </a:p>
        </p:txBody>
      </p:sp>
      <p:pic>
        <p:nvPicPr>
          <p:cNvPr id="3" name="first section  ">
            <a:hlinkClick r:id="" action="ppaction://media"/>
            <a:extLst>
              <a:ext uri="{FF2B5EF4-FFF2-40B4-BE49-F238E27FC236}">
                <a16:creationId xmlns:a16="http://schemas.microsoft.com/office/drawing/2014/main" id="{25226C6A-C88A-964F-94BD-234D020DA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8695" y="555772"/>
            <a:ext cx="812800" cy="812800"/>
          </a:xfrm>
          <a:prstGeom prst="rect">
            <a:avLst/>
          </a:prstGeom>
        </p:spPr>
      </p:pic>
    </p:spTree>
    <p:extLst>
      <p:ext uri="{BB962C8B-B14F-4D97-AF65-F5344CB8AC3E}">
        <p14:creationId xmlns:p14="http://schemas.microsoft.com/office/powerpoint/2010/main" val="3850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824-E816-3E4F-912A-144CAF4967F9}"/>
              </a:ext>
            </a:extLst>
          </p:cNvPr>
          <p:cNvSpPr>
            <a:spLocks noGrp="1"/>
          </p:cNvSpPr>
          <p:nvPr>
            <p:ph type="title"/>
          </p:nvPr>
        </p:nvSpPr>
        <p:spPr/>
        <p:txBody>
          <a:bodyPr/>
          <a:lstStyle/>
          <a:p>
            <a:r>
              <a:rPr lang="en-US" dirty="0"/>
              <a:t>Section 2 :</a:t>
            </a:r>
          </a:p>
        </p:txBody>
      </p:sp>
      <p:sp>
        <p:nvSpPr>
          <p:cNvPr id="3" name="Content Placeholder 2">
            <a:extLst>
              <a:ext uri="{FF2B5EF4-FFF2-40B4-BE49-F238E27FC236}">
                <a16:creationId xmlns:a16="http://schemas.microsoft.com/office/drawing/2014/main" id="{3A8114DF-3A11-8941-822A-E7E80179B3CF}"/>
              </a:ext>
            </a:extLst>
          </p:cNvPr>
          <p:cNvSpPr>
            <a:spLocks noGrp="1"/>
          </p:cNvSpPr>
          <p:nvPr>
            <p:ph idx="1"/>
          </p:nvPr>
        </p:nvSpPr>
        <p:spPr>
          <a:xfrm>
            <a:off x="260350" y="1820546"/>
            <a:ext cx="8355014" cy="4765992"/>
          </a:xfrm>
        </p:spPr>
        <p:txBody>
          <a:bodyPr>
            <a:normAutofit/>
          </a:bodyPr>
          <a:lstStyle/>
          <a:p>
            <a:r>
              <a:rPr lang="en-US" sz="1800" dirty="0"/>
              <a:t>Mean is average of a data set is found by adding all numbers in the data set and dividing by the total number of values in the data set. In our measurement the total mean of tourism is 21302761.9 total from the table in Excel.</a:t>
            </a:r>
          </a:p>
          <a:p>
            <a:r>
              <a:rPr lang="en-US" sz="1800" dirty="0"/>
              <a:t>The Standard Deviation is statistic that is used for measures amount of the variation of a set of values. </a:t>
            </a:r>
          </a:p>
          <a:p>
            <a:r>
              <a:rPr lang="en-US" sz="1800" dirty="0"/>
              <a:t>A low standard deviation is tend to close to the Mean we called the expected value of the set, while a high standard deviation tells us the values are spread out over a wider range. In our measurement the total standard deviation of tourism is 12055810.3. total from the table in Excel</a:t>
            </a:r>
          </a:p>
          <a:p>
            <a:r>
              <a:rPr lang="en-US" sz="1800" dirty="0"/>
              <a:t>The variance is the average of the squares of the distance each value is from the mean. In our measurement the total variance value of the tourism is 1.4534E+14. total from the table in Excel </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5364" y="1820546"/>
            <a:ext cx="3542101" cy="2022792"/>
          </a:xfrm>
          <a:prstGeom prst="rect">
            <a:avLst/>
          </a:prstGeom>
        </p:spPr>
      </p:pic>
      <p:pic>
        <p:nvPicPr>
          <p:cNvPr id="7" name="Recorded Sound">
            <a:hlinkClick r:id="" action="ppaction://media"/>
            <a:extLst>
              <a:ext uri="{FF2B5EF4-FFF2-40B4-BE49-F238E27FC236}">
                <a16:creationId xmlns:a16="http://schemas.microsoft.com/office/drawing/2014/main" id="{FE80D047-5FA1-4B9D-9AE5-2E1C98711B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9237" y="5670104"/>
            <a:ext cx="487363" cy="487363"/>
          </a:xfrm>
          <a:prstGeom prst="rect">
            <a:avLst/>
          </a:prstGeom>
        </p:spPr>
      </p:pic>
    </p:spTree>
    <p:extLst>
      <p:ext uri="{BB962C8B-B14F-4D97-AF65-F5344CB8AC3E}">
        <p14:creationId xmlns:p14="http://schemas.microsoft.com/office/powerpoint/2010/main" val="220651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1" y="943429"/>
            <a:ext cx="9512825" cy="5058228"/>
          </a:xfrm>
        </p:spPr>
        <p:txBody>
          <a:bodyPr>
            <a:normAutofit fontScale="92500" lnSpcReduction="20000"/>
          </a:bodyPr>
          <a:lstStyle/>
          <a:p>
            <a:r>
              <a:rPr lang="en-US" sz="2600" dirty="0"/>
              <a:t>Linear Regression</a:t>
            </a:r>
          </a:p>
          <a:p>
            <a:r>
              <a:rPr lang="en-US" sz="2300" dirty="0"/>
              <a:t>Simple linear regression is a model that assesses the relationship between a dependent variable and an independent variable. The simple linear model is expressed using the following equation:</a:t>
            </a:r>
          </a:p>
          <a:p>
            <a:r>
              <a:rPr lang="en-US" sz="2400" b="1" dirty="0"/>
              <a:t>Y = a + </a:t>
            </a:r>
            <a:r>
              <a:rPr lang="en-US" sz="2400" b="1" dirty="0" err="1"/>
              <a:t>bX</a:t>
            </a:r>
            <a:r>
              <a:rPr lang="en-US" sz="2400" b="1" dirty="0"/>
              <a:t> + ϵ </a:t>
            </a:r>
          </a:p>
          <a:p>
            <a:endParaRPr lang="en-US" sz="2400" b="1" dirty="0"/>
          </a:p>
          <a:p>
            <a:r>
              <a:rPr lang="en-US" sz="2600" b="1" i="1" dirty="0"/>
              <a:t>Where</a:t>
            </a:r>
            <a:r>
              <a:rPr lang="en-US" dirty="0"/>
              <a:t>:</a:t>
            </a:r>
          </a:p>
          <a:p>
            <a:r>
              <a:rPr lang="en-US" sz="2400" dirty="0"/>
              <a:t>Y – Dependent variable (GDP)</a:t>
            </a:r>
          </a:p>
          <a:p>
            <a:r>
              <a:rPr lang="en-US" sz="2400" dirty="0"/>
              <a:t>X – Independent (Tourism)</a:t>
            </a:r>
          </a:p>
          <a:p>
            <a:r>
              <a:rPr lang="en-US" sz="2400" dirty="0"/>
              <a:t>variable</a:t>
            </a:r>
          </a:p>
          <a:p>
            <a:r>
              <a:rPr lang="en-US" sz="2400" dirty="0"/>
              <a:t>a – Intercept</a:t>
            </a:r>
          </a:p>
          <a:p>
            <a:r>
              <a:rPr lang="en-US" sz="2400" dirty="0"/>
              <a:t>b – Slope</a:t>
            </a:r>
          </a:p>
          <a:p>
            <a:r>
              <a:rPr lang="en-US" sz="2400" dirty="0"/>
              <a:t>ϵ – Residual (error)</a:t>
            </a:r>
          </a:p>
          <a:p>
            <a:pPr marL="0" indent="0">
              <a:buNone/>
            </a:pPr>
            <a:endParaRPr lang="en-US" dirty="0"/>
          </a:p>
        </p:txBody>
      </p:sp>
      <p:pic>
        <p:nvPicPr>
          <p:cNvPr id="2" name="Recorded Sound">
            <a:hlinkClick r:id="" action="ppaction://media"/>
            <a:extLst>
              <a:ext uri="{FF2B5EF4-FFF2-40B4-BE49-F238E27FC236}">
                <a16:creationId xmlns:a16="http://schemas.microsoft.com/office/drawing/2014/main" id="{F9C91CAB-76C8-437D-AEBF-055DE8FEC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23525" y="5590374"/>
            <a:ext cx="487363" cy="487363"/>
          </a:xfrm>
          <a:prstGeom prst="rect">
            <a:avLst/>
          </a:prstGeom>
        </p:spPr>
      </p:pic>
    </p:spTree>
    <p:extLst>
      <p:ext uri="{BB962C8B-B14F-4D97-AF65-F5344CB8AC3E}">
        <p14:creationId xmlns:p14="http://schemas.microsoft.com/office/powerpoint/2010/main" val="33557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8CB9-7191-134F-B5ED-BF6C468AF48D}"/>
              </a:ext>
            </a:extLst>
          </p:cNvPr>
          <p:cNvSpPr>
            <a:spLocks noGrp="1"/>
          </p:cNvSpPr>
          <p:nvPr>
            <p:ph type="title"/>
          </p:nvPr>
        </p:nvSpPr>
        <p:spPr/>
        <p:txBody>
          <a:bodyPr/>
          <a:lstStyle/>
          <a:p>
            <a:r>
              <a:rPr lang="en-US"/>
              <a:t>Section 3:</a:t>
            </a:r>
            <a:endParaRPr lang="en-US" dirty="0"/>
          </a:p>
        </p:txBody>
      </p:sp>
      <p:sp>
        <p:nvSpPr>
          <p:cNvPr id="3" name="Content Placeholder 2">
            <a:extLst>
              <a:ext uri="{FF2B5EF4-FFF2-40B4-BE49-F238E27FC236}">
                <a16:creationId xmlns:a16="http://schemas.microsoft.com/office/drawing/2014/main" id="{87578518-86EE-4A4B-8C84-D135817616E4}"/>
              </a:ext>
            </a:extLst>
          </p:cNvPr>
          <p:cNvSpPr>
            <a:spLocks noGrp="1"/>
          </p:cNvSpPr>
          <p:nvPr>
            <p:ph idx="1"/>
          </p:nvPr>
        </p:nvSpPr>
        <p:spPr>
          <a:xfrm>
            <a:off x="589039" y="1331259"/>
            <a:ext cx="9518865" cy="5074023"/>
          </a:xfrm>
        </p:spPr>
        <p:txBody>
          <a:bodyPr>
            <a:normAutofit fontScale="70000" lnSpcReduction="20000"/>
          </a:bodyPr>
          <a:lstStyle/>
          <a:p>
            <a:pPr marL="0" marR="0">
              <a:lnSpc>
                <a:spcPct val="107000"/>
              </a:lnSpc>
              <a:spcBef>
                <a:spcPts val="0"/>
              </a:spcBef>
              <a:spcAft>
                <a:spcPts val="800"/>
              </a:spcAft>
            </a:pPr>
            <a:r>
              <a:rPr lang="en-MY" b="1" dirty="0">
                <a:latin typeface="Calibri" panose="020F0502020204030204" pitchFamily="34" charset="0"/>
                <a:ea typeface="SimSun" panose="02010600030101010101" pitchFamily="2" charset="-122"/>
                <a:cs typeface="Times New Roman" panose="02020603050405020304" pitchFamily="18" charset="0"/>
              </a:rPr>
              <a:t>Further analyse and reflect on the shape of the graph</a:t>
            </a:r>
            <a:r>
              <a:rPr lang="en-MY" dirty="0">
                <a:latin typeface="Calibri" panose="020F0502020204030204" pitchFamily="34" charset="0"/>
                <a:ea typeface="SimSun" panose="02010600030101010101" pitchFamily="2" charset="-122"/>
                <a:cs typeface="Times New Roman" panose="02020603050405020304" pitchFamily="18" charset="0"/>
              </a:rPr>
              <a:t>.</a:t>
            </a:r>
            <a:endParaRPr lang="en-US" dirty="0">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MY" dirty="0">
                <a:latin typeface="Calibri" panose="020F0502020204030204" pitchFamily="34" charset="0"/>
                <a:ea typeface="Calibri" panose="020F0502020204030204" pitchFamily="34" charset="0"/>
                <a:cs typeface="Arial" panose="020B0604020202020204" pitchFamily="34" charset="0"/>
              </a:rPr>
              <a:t>-it seems that the </a:t>
            </a:r>
            <a:r>
              <a:rPr lang="en-US" dirty="0">
                <a:latin typeface="Calibri" panose="020F0502020204030204" pitchFamily="34" charset="0"/>
                <a:ea typeface="Calibri" panose="020F0502020204030204" pitchFamily="34" charset="0"/>
                <a:cs typeface="Arial" panose="020B0604020202020204" pitchFamily="34" charset="0"/>
              </a:rPr>
              <a:t>Tourism rate increases in general comparison to the GDP rate, which increases at times and decreases in others. Also we can see a deep and sharp decreasing and high increasing in GDP rate opposite to Tourism rate.</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Arial" panose="020B0604020202020204" pitchFamily="34" charset="0"/>
              </a:rPr>
              <a:t> the range and the standard deviation of the chosen data.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Arial" panose="020B0604020202020204" pitchFamily="34" charset="0"/>
              </a:rPr>
              <a:t>-Range / Tourism rate = 39811000 – 6893000 = 32918000 / GDP rate = 11.11-(-5.96) =17.07</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Arial" panose="020B0604020202020204" pitchFamily="34" charset="0"/>
              </a:rPr>
              <a:t>- Standard deviation/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Arial" panose="020B0604020202020204" pitchFamily="34" charset="0"/>
              </a:rPr>
              <a:t>- In the first quarter we can see a slow increasing in Tourism rate, as for GDP rate it was stainable rate in the first three years but it decreased sharp and deep in last two years, in third quarter we can see a high increasing in Tourism rate but the GDP rate still dropped deep after its increased in second quarter.</a:t>
            </a:r>
          </a:p>
          <a:p>
            <a:pPr marL="0" marR="0">
              <a:lnSpc>
                <a:spcPct val="107000"/>
              </a:lnSpc>
              <a:spcBef>
                <a:spcPts val="0"/>
              </a:spcBef>
              <a:spcAft>
                <a:spcPts val="800"/>
              </a:spcAft>
            </a:pPr>
            <a:r>
              <a:rPr lang="en-US" dirty="0">
                <a:latin typeface="Arial" panose="020B0604020202020204" pitchFamily="34" charset="0"/>
                <a:ea typeface="Calibri" panose="020F0502020204030204" pitchFamily="34" charset="0"/>
                <a:cs typeface="Arial" panose="020B0604020202020204" pitchFamily="34" charset="0"/>
              </a:rPr>
              <a:t>The correlation coefficient is measured on a scale that varies from + 1 through 0 to – 1.</a:t>
            </a:r>
            <a:endParaRPr lang="en-US" dirty="0">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latin typeface="Arial" panose="020B0604020202020204" pitchFamily="34" charset="0"/>
                <a:ea typeface="Calibri" panose="020F0502020204030204" pitchFamily="34" charset="0"/>
                <a:cs typeface="Arial" panose="020B0604020202020204" pitchFamily="34" charset="0"/>
              </a:rPr>
              <a:t>- So in Tourism rate almost r=1, but in GDP rate r=0.</a:t>
            </a:r>
            <a:endParaRPr lang="ar-BH"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Arial" panose="020B0604020202020204" pitchFamily="34" charset="0"/>
              </a:rPr>
              <a:t>the hypothesis for the impact of the independent variable by the dependent variable.</a:t>
            </a:r>
          </a:p>
          <a:p>
            <a:pPr lvl="0">
              <a:lnSpc>
                <a:spcPct val="107000"/>
              </a:lnSpc>
              <a:spcBef>
                <a:spcPts val="0"/>
              </a:spcBef>
              <a:spcAft>
                <a:spcPts val="800"/>
              </a:spcAft>
              <a:buSzPts val="1000"/>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Arial" panose="020B0604020202020204" pitchFamily="34" charset="0"/>
              </a:rPr>
              <a:t>The independent variable is the cause. Its value is </a:t>
            </a:r>
            <a:r>
              <a:rPr lang="en-US" i="1" dirty="0">
                <a:latin typeface="Calibri" panose="020F0502020204030204" pitchFamily="34" charset="0"/>
                <a:ea typeface="Calibri" panose="020F0502020204030204" pitchFamily="34" charset="0"/>
                <a:cs typeface="Arial" panose="020B0604020202020204" pitchFamily="34" charset="0"/>
              </a:rPr>
              <a:t>independent</a:t>
            </a:r>
            <a:r>
              <a:rPr lang="en-US" dirty="0">
                <a:latin typeface="Calibri" panose="020F0502020204030204" pitchFamily="34" charset="0"/>
                <a:ea typeface="Calibri" panose="020F0502020204030204" pitchFamily="34" charset="0"/>
                <a:cs typeface="Arial" panose="020B0604020202020204" pitchFamily="34" charset="0"/>
              </a:rPr>
              <a:t> of other variables in your study.</a:t>
            </a:r>
          </a:p>
          <a:p>
            <a:pPr lvl="0">
              <a:lnSpc>
                <a:spcPct val="107000"/>
              </a:lnSpc>
              <a:spcBef>
                <a:spcPts val="0"/>
              </a:spcBef>
              <a:spcAft>
                <a:spcPts val="800"/>
              </a:spcAft>
              <a:buSzPts val="1000"/>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Arial" panose="020B0604020202020204" pitchFamily="34" charset="0"/>
              </a:rPr>
              <a:t>The dependent variable is the effect. Its value </a:t>
            </a:r>
            <a:r>
              <a:rPr lang="en-US" i="1" dirty="0">
                <a:latin typeface="Calibri" panose="020F0502020204030204" pitchFamily="34" charset="0"/>
                <a:ea typeface="Calibri" panose="020F0502020204030204" pitchFamily="34" charset="0"/>
                <a:cs typeface="Arial" panose="020B0604020202020204" pitchFamily="34" charset="0"/>
              </a:rPr>
              <a:t>depends</a:t>
            </a:r>
            <a:r>
              <a:rPr lang="en-US" dirty="0">
                <a:latin typeface="Calibri" panose="020F0502020204030204" pitchFamily="34" charset="0"/>
                <a:ea typeface="Calibri" panose="020F0502020204030204" pitchFamily="34" charset="0"/>
                <a:cs typeface="Arial" panose="020B0604020202020204" pitchFamily="34" charset="0"/>
              </a:rPr>
              <a:t> on changes in the independent variable.</a:t>
            </a:r>
          </a:p>
          <a:p>
            <a:pPr lvl="0">
              <a:lnSpc>
                <a:spcPct val="107000"/>
              </a:lnSpc>
              <a:spcBef>
                <a:spcPts val="0"/>
              </a:spcBef>
              <a:spcAft>
                <a:spcPts val="800"/>
              </a:spcAft>
              <a:buSzPts val="1000"/>
              <a:buFont typeface="Symbol" panose="05050102010706020507" pitchFamily="18" charset="2"/>
              <a:buChar char=""/>
              <a:tabLst>
                <a:tab pos="457200" algn="l"/>
              </a:tabLst>
            </a:pPr>
            <a:r>
              <a:rPr lang="en-US" dirty="0">
                <a:latin typeface="Calibri" panose="020F0502020204030204" pitchFamily="34" charset="0"/>
                <a:ea typeface="Calibri" panose="020F0502020204030204" pitchFamily="34" charset="0"/>
                <a:cs typeface="Arial" panose="020B0604020202020204" pitchFamily="34" charset="0"/>
              </a:rPr>
              <a:t>So as the graph, there are no binding between Tourism rate and GDP rate.</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Arial" panose="020B0604020202020204" pitchFamily="34" charset="0"/>
              </a:rPr>
              <a:t> </a:t>
            </a:r>
            <a:r>
              <a:rPr lang="en-US" b="1" dirty="0">
                <a:latin typeface="Calibri" panose="020F0502020204030204" pitchFamily="34" charset="0"/>
                <a:ea typeface="Calibri" panose="020F0502020204030204" pitchFamily="34" charset="0"/>
                <a:cs typeface="Arial" panose="020B0604020202020204" pitchFamily="34" charset="0"/>
              </a:rPr>
              <a:t>the regression equation.</a:t>
            </a:r>
            <a:endParaRPr lang="en-US" dirty="0">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Arial" panose="020B0604020202020204" pitchFamily="34" charset="0"/>
              </a:rPr>
              <a:t>-  Y=a + </a:t>
            </a:r>
            <a:r>
              <a:rPr lang="en-US" dirty="0" err="1">
                <a:latin typeface="Calibri" panose="020F0502020204030204" pitchFamily="34" charset="0"/>
                <a:ea typeface="Calibri" panose="020F0502020204030204" pitchFamily="34" charset="0"/>
                <a:cs typeface="Arial" panose="020B0604020202020204" pitchFamily="34" charset="0"/>
              </a:rPr>
              <a:t>bX</a:t>
            </a:r>
            <a:r>
              <a:rPr lang="en-US" dirty="0">
                <a:latin typeface="Calibri" panose="020F0502020204030204" pitchFamily="34" charset="0"/>
                <a:ea typeface="Calibri" panose="020F0502020204030204" pitchFamily="34" charset="0"/>
                <a:cs typeface="Arial" panose="020B0604020202020204" pitchFamily="34" charset="0"/>
              </a:rPr>
              <a:t> + </a:t>
            </a:r>
            <a:r>
              <a:rPr lang="en-US" dirty="0">
                <a:latin typeface="Cambria Math" panose="02040503050406030204" pitchFamily="18" charset="0"/>
                <a:ea typeface="Calibri" panose="020F0502020204030204" pitchFamily="34" charset="0"/>
                <a:cs typeface="Cambria Math" panose="02040503050406030204" pitchFamily="18" charset="0"/>
              </a:rPr>
              <a:t>∈</a:t>
            </a:r>
            <a:endParaRPr lang="en-US"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4" name="Picture 3" descr="Picture">
            <a:extLst>
              <a:ext uri="{FF2B5EF4-FFF2-40B4-BE49-F238E27FC236}">
                <a16:creationId xmlns:a16="http://schemas.microsoft.com/office/drawing/2014/main" id="{E1A4E0AF-A767-4E45-862C-096B907A16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31547" y="4308626"/>
            <a:ext cx="3471414" cy="1218115"/>
          </a:xfrm>
          <a:prstGeom prst="rect">
            <a:avLst/>
          </a:prstGeom>
          <a:noFill/>
          <a:ln>
            <a:noFill/>
          </a:ln>
        </p:spPr>
      </p:pic>
      <p:pic>
        <p:nvPicPr>
          <p:cNvPr id="5" name="Audio Recording Dec 28, 2020 at 8:10:02 PM" descr="Audio Recording Dec 28, 2020 at 8:10:02 PM">
            <a:hlinkClick r:id="" action="ppaction://media"/>
            <a:extLst>
              <a:ext uri="{FF2B5EF4-FFF2-40B4-BE49-F238E27FC236}">
                <a16:creationId xmlns:a16="http://schemas.microsoft.com/office/drawing/2014/main" id="{67CB8FCB-0791-0946-B365-49A9322E7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2780" y="5592482"/>
            <a:ext cx="812800" cy="812800"/>
          </a:xfrm>
          <a:prstGeom prst="rect">
            <a:avLst/>
          </a:prstGeom>
        </p:spPr>
      </p:pic>
    </p:spTree>
    <p:extLst>
      <p:ext uri="{BB962C8B-B14F-4D97-AF65-F5344CB8AC3E}">
        <p14:creationId xmlns:p14="http://schemas.microsoft.com/office/powerpoint/2010/main" val="68237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B5A1-59E4-6B47-9FE4-682E6BC5FA91}"/>
              </a:ext>
            </a:extLst>
          </p:cNvPr>
          <p:cNvSpPr>
            <a:spLocks noGrp="1"/>
          </p:cNvSpPr>
          <p:nvPr>
            <p:ph type="title"/>
          </p:nvPr>
        </p:nvSpPr>
        <p:spPr/>
        <p:txBody>
          <a:bodyPr/>
          <a:lstStyle/>
          <a:p>
            <a:r>
              <a:rPr lang="en-US" dirty="0"/>
              <a:t>Section 4 :</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646111" y="1416310"/>
                <a:ext cx="9713231" cy="4195481"/>
              </a:xfrm>
            </p:spPr>
            <p:txBody>
              <a:bodyPr>
                <a:normAutofit lnSpcReduction="10000"/>
              </a:bodyPr>
              <a:lstStyle/>
              <a:p>
                <a:pPr marL="0" indent="0" defTabSz="914400">
                  <a:spcBef>
                    <a:spcPts val="0"/>
                  </a:spcBef>
                  <a:buClrTx/>
                  <a:buSzTx/>
                  <a:buNone/>
                  <a:defRPr/>
                </a:pPr>
                <a:r>
                  <a:rPr lang="tr-TR" sz="1400" dirty="0">
                    <a:solidFill>
                      <a:schemeClr val="tx1"/>
                    </a:solidFill>
                    <a:latin typeface="Calibri" panose="020F0502020204030204" pitchFamily="34" charset="0"/>
                    <a:cs typeface="Calibri" panose="020F0502020204030204" pitchFamily="34" charset="0"/>
                  </a:rPr>
                  <a:t>The </a:t>
                </a:r>
                <a:r>
                  <a:rPr lang="tr-TR" sz="1400" dirty="0" err="1">
                    <a:solidFill>
                      <a:schemeClr val="tx1"/>
                    </a:solidFill>
                    <a:latin typeface="Calibri" panose="020F0502020204030204" pitchFamily="34" charset="0"/>
                    <a:cs typeface="Calibri" panose="020F0502020204030204" pitchFamily="34" charset="0"/>
                  </a:rPr>
                  <a:t>above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summary</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output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tells</a:t>
                </a:r>
                <a:r>
                  <a:rPr lang="tr-TR" sz="1400" dirty="0">
                    <a:solidFill>
                      <a:schemeClr val="tx1"/>
                    </a:solidFill>
                    <a:latin typeface="Calibri" panose="020F0502020204030204" pitchFamily="34" charset="0"/>
                    <a:cs typeface="Calibri" panose="020F0502020204030204" pitchFamily="34" charset="0"/>
                  </a:rPr>
                  <a:t> us </a:t>
                </a:r>
                <a:r>
                  <a:rPr lang="tr-TR" sz="1400" dirty="0" err="1">
                    <a:solidFill>
                      <a:schemeClr val="tx1"/>
                    </a:solidFill>
                    <a:latin typeface="Calibri" panose="020F0502020204030204" pitchFamily="34" charset="0"/>
                    <a:cs typeface="Calibri" panose="020F0502020204030204" pitchFamily="34" charset="0"/>
                  </a:rPr>
                  <a:t>that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value</a:t>
                </a:r>
                <a:r>
                  <a:rPr lang="tr-TR" sz="1400" dirty="0">
                    <a:solidFill>
                      <a:schemeClr val="tx1"/>
                    </a:solidFill>
                    <a:latin typeface="Calibri" panose="020F0502020204030204" pitchFamily="34" charset="0"/>
                    <a:cs typeface="Calibri" panose="020F0502020204030204" pitchFamily="34" charset="0"/>
                  </a:rPr>
                  <a:t> of correlation </a:t>
                </a:r>
                <a:r>
                  <a:rPr lang="tr-TR" sz="1400" dirty="0" err="1">
                    <a:solidFill>
                      <a:schemeClr val="tx1"/>
                    </a:solidFill>
                    <a:latin typeface="Calibri" panose="020F0502020204030204" pitchFamily="34" charset="0"/>
                    <a:cs typeface="Calibri" panose="020F0502020204030204" pitchFamily="34" charset="0"/>
                  </a:rPr>
                  <a:t>coefficient</a:t>
                </a:r>
                <a:r>
                  <a:rPr lang="tr-TR" sz="1400" dirty="0">
                    <a:solidFill>
                      <a:schemeClr val="tx1"/>
                    </a:solidFill>
                    <a:latin typeface="Calibri" panose="020F0502020204030204" pitchFamily="34" charset="0"/>
                    <a:cs typeface="Calibri" panose="020F0502020204030204" pitchFamily="34" charset="0"/>
                  </a:rPr>
                  <a:t> is </a:t>
                </a:r>
                <a:r>
                  <a:rPr lang="en-US" sz="1400" dirty="0">
                    <a:solidFill>
                      <a:schemeClr val="tx1"/>
                    </a:solidFill>
                    <a:latin typeface="Calibri" panose="020F0502020204030204" pitchFamily="34" charset="0"/>
                    <a:cs typeface="Calibri" panose="020F0502020204030204" pitchFamily="34" charset="0"/>
                  </a:rPr>
                  <a:t> 0.15</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which</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indicates</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that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there</a:t>
                </a:r>
                <a:r>
                  <a:rPr lang="tr-TR" sz="1400" dirty="0">
                    <a:solidFill>
                      <a:schemeClr val="tx1"/>
                    </a:solidFill>
                    <a:latin typeface="Calibri" panose="020F0502020204030204" pitchFamily="34" charset="0"/>
                    <a:cs typeface="Calibri" panose="020F0502020204030204" pitchFamily="34" charset="0"/>
                  </a:rPr>
                  <a:t> is a  </a:t>
                </a:r>
                <a:r>
                  <a:rPr lang="en-US" sz="1400" dirty="0">
                    <a:solidFill>
                      <a:schemeClr val="tx1"/>
                    </a:solidFill>
                    <a:latin typeface="Calibri" panose="020F0502020204030204" pitchFamily="34" charset="0"/>
                    <a:cs typeface="Calibri" panose="020F0502020204030204" pitchFamily="34" charset="0"/>
                  </a:rPr>
                  <a:t>weak positive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relationship</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between</a:t>
                </a:r>
                <a:r>
                  <a:rPr lang="tr-TR" sz="1400"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Tourism </a:t>
                </a:r>
                <a:r>
                  <a:rPr lang="tr-TR" sz="1400" dirty="0" err="1">
                    <a:solidFill>
                      <a:schemeClr val="tx1"/>
                    </a:solidFill>
                    <a:latin typeface="Calibri" panose="020F0502020204030204" pitchFamily="34" charset="0"/>
                    <a:cs typeface="Calibri" panose="020F0502020204030204" pitchFamily="34" charset="0"/>
                  </a:rPr>
                  <a:t>and</a:t>
                </a:r>
                <a:r>
                  <a:rPr lang="tr-TR" sz="1400" dirty="0">
                    <a:solidFill>
                      <a:schemeClr val="tx1"/>
                    </a:solidFill>
                    <a:latin typeface="Calibri" panose="020F0502020204030204" pitchFamily="34" charset="0"/>
                    <a:cs typeface="Calibri" panose="020F0502020204030204" pitchFamily="34" charset="0"/>
                  </a:rPr>
                  <a:t> GDP </a:t>
                </a:r>
                <a:r>
                  <a:rPr lang="tr-TR" sz="1400" dirty="0" err="1">
                    <a:solidFill>
                      <a:schemeClr val="tx1"/>
                    </a:solidFill>
                    <a:latin typeface="Calibri" panose="020F0502020204030204" pitchFamily="34" charset="0"/>
                    <a:cs typeface="Calibri" panose="020F0502020204030204" pitchFamily="34" charset="0"/>
                  </a:rPr>
                  <a:t>per</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capita</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growth</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And</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value</a:t>
                </a:r>
                <a:r>
                  <a:rPr lang="tr-TR" sz="1400" dirty="0">
                    <a:solidFill>
                      <a:schemeClr val="tx1"/>
                    </a:solidFill>
                    <a:latin typeface="Calibri" panose="020F0502020204030204" pitchFamily="34" charset="0"/>
                    <a:cs typeface="Calibri" panose="020F0502020204030204" pitchFamily="34" charset="0"/>
                  </a:rPr>
                  <a:t> of R</a:t>
                </a:r>
                <a:r>
                  <a:rPr lang="tr-TR" sz="1400" baseline="30000" dirty="0">
                    <a:solidFill>
                      <a:schemeClr val="tx1"/>
                    </a:solidFill>
                    <a:latin typeface="Calibri" panose="020F0502020204030204" pitchFamily="34" charset="0"/>
                    <a:cs typeface="Calibri" panose="020F0502020204030204" pitchFamily="34" charset="0"/>
                  </a:rPr>
                  <a:t>2</a:t>
                </a:r>
                <a:r>
                  <a:rPr lang="tr-TR" sz="1400" dirty="0">
                    <a:solidFill>
                      <a:schemeClr val="tx1"/>
                    </a:solidFill>
                    <a:latin typeface="Calibri" panose="020F0502020204030204" pitchFamily="34" charset="0"/>
                    <a:cs typeface="Calibri" panose="020F0502020204030204" pitchFamily="34" charset="0"/>
                  </a:rPr>
                  <a:t> is 0.</a:t>
                </a:r>
                <a:r>
                  <a:rPr lang="en-US" sz="1400" dirty="0">
                    <a:solidFill>
                      <a:schemeClr val="tx1"/>
                    </a:solidFill>
                    <a:latin typeface="Calibri" panose="020F0502020204030204" pitchFamily="34" charset="0"/>
                    <a:cs typeface="Calibri" panose="020F0502020204030204" pitchFamily="34" charset="0"/>
                  </a:rPr>
                  <a:t>023</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which</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represents</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that</a:t>
                </a:r>
                <a:r>
                  <a:rPr lang="tr-TR" sz="1400"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0</a:t>
                </a:r>
                <a:r>
                  <a:rPr lang="tr-TR" sz="1400" dirty="0">
                    <a:solidFill>
                      <a:schemeClr val="tx1"/>
                    </a:solidFill>
                    <a:latin typeface="Calibri" panose="020F0502020204030204" pitchFamily="34" charset="0"/>
                    <a:cs typeface="Calibri" panose="020F0502020204030204" pitchFamily="34" charset="0"/>
                  </a:rPr>
                  <a:t>.23% </a:t>
                </a:r>
                <a:r>
                  <a:rPr lang="tr-TR" sz="1400" dirty="0" err="1">
                    <a:solidFill>
                      <a:schemeClr val="tx1"/>
                    </a:solidFill>
                    <a:latin typeface="Calibri" panose="020F0502020204030204" pitchFamily="34" charset="0"/>
                    <a:cs typeface="Calibri" panose="020F0502020204030204" pitchFamily="34" charset="0"/>
                  </a:rPr>
                  <a:t>variation</a:t>
                </a:r>
                <a:r>
                  <a:rPr lang="tr-TR" sz="1400" dirty="0">
                    <a:solidFill>
                      <a:schemeClr val="tx1"/>
                    </a:solidFill>
                    <a:latin typeface="Calibri" panose="020F0502020204030204" pitchFamily="34" charset="0"/>
                    <a:cs typeface="Calibri" panose="020F0502020204030204" pitchFamily="34" charset="0"/>
                  </a:rPr>
                  <a:t> has </a:t>
                </a:r>
                <a:r>
                  <a:rPr lang="tr-TR" sz="1400" dirty="0" err="1">
                    <a:solidFill>
                      <a:schemeClr val="tx1"/>
                    </a:solidFill>
                    <a:latin typeface="Calibri" panose="020F0502020204030204" pitchFamily="34" charset="0"/>
                    <a:cs typeface="Calibri" panose="020F0502020204030204" pitchFamily="34" charset="0"/>
                  </a:rPr>
                  <a:t>been</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explained</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by</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independent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variable</a:t>
                </a:r>
                <a:r>
                  <a:rPr lang="tr-TR" sz="1400"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Tourism) </a:t>
                </a:r>
                <a:r>
                  <a:rPr lang="tr-TR" sz="1400" dirty="0">
                    <a:solidFill>
                      <a:schemeClr val="tx1"/>
                    </a:solidFill>
                    <a:latin typeface="Calibri" panose="020F0502020204030204" pitchFamily="34" charset="0"/>
                    <a:cs typeface="Calibri" panose="020F0502020204030204" pitchFamily="34" charset="0"/>
                  </a:rPr>
                  <a:t>in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total </a:t>
                </a:r>
                <a:r>
                  <a:rPr lang="tr-TR" sz="1400" dirty="0" err="1">
                    <a:solidFill>
                      <a:schemeClr val="tx1"/>
                    </a:solidFill>
                    <a:latin typeface="Calibri" panose="020F0502020204030204" pitchFamily="34" charset="0"/>
                    <a:cs typeface="Calibri" panose="020F0502020204030204" pitchFamily="34" charset="0"/>
                  </a:rPr>
                  <a:t>variation</a:t>
                </a:r>
                <a:r>
                  <a:rPr lang="tr-TR" sz="1400" dirty="0">
                    <a:solidFill>
                      <a:schemeClr val="tx1"/>
                    </a:solidFill>
                    <a:latin typeface="Calibri" panose="020F0502020204030204" pitchFamily="34" charset="0"/>
                    <a:cs typeface="Calibri" panose="020F0502020204030204" pitchFamily="34" charset="0"/>
                  </a:rPr>
                  <a:t> of </a:t>
                </a:r>
                <a:r>
                  <a:rPr lang="tr-TR" sz="1400" dirty="0" err="1">
                    <a:solidFill>
                      <a:schemeClr val="tx1"/>
                    </a:solidFill>
                    <a:latin typeface="Calibri" panose="020F0502020204030204" pitchFamily="34" charset="0"/>
                    <a:cs typeface="Calibri" panose="020F0502020204030204" pitchFamily="34" charset="0"/>
                  </a:rPr>
                  <a:t>dependent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variable</a:t>
                </a:r>
                <a:r>
                  <a:rPr lang="tr-TR" sz="1400" dirty="0">
                    <a:solidFill>
                      <a:schemeClr val="tx1"/>
                    </a:solidFill>
                    <a:latin typeface="Calibri" panose="020F0502020204030204" pitchFamily="34" charset="0"/>
                    <a:cs typeface="Calibri" panose="020F0502020204030204" pitchFamily="34" charset="0"/>
                  </a:rPr>
                  <a:t> GDP </a:t>
                </a:r>
                <a:r>
                  <a:rPr lang="tr-TR" sz="1400" dirty="0" err="1">
                    <a:solidFill>
                      <a:schemeClr val="tx1"/>
                    </a:solidFill>
                    <a:latin typeface="Calibri" panose="020F0502020204030204" pitchFamily="34" charset="0"/>
                    <a:cs typeface="Calibri" panose="020F0502020204030204" pitchFamily="34" charset="0"/>
                  </a:rPr>
                  <a:t>per</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capita</a:t>
                </a:r>
                <a:r>
                  <a:rPr lang="tr-TR" sz="1400" dirty="0">
                    <a:solidFill>
                      <a:schemeClr val="tx1"/>
                    </a:solidFill>
                    <a:latin typeface="Calibri" panose="020F0502020204030204" pitchFamily="34" charset="0"/>
                    <a:cs typeface="Calibri" panose="020F0502020204030204" pitchFamily="34" charset="0"/>
                  </a:rPr>
                  <a:t> (%). </a:t>
                </a:r>
                <a:r>
                  <a:rPr lang="en-GB" sz="1400" dirty="0">
                    <a:solidFill>
                      <a:schemeClr val="tx1"/>
                    </a:solidFill>
                    <a:latin typeface="Calibri" panose="020F0502020204030204" pitchFamily="34" charset="0"/>
                    <a:cs typeface="Calibri" panose="020F0502020204030204" pitchFamily="34" charset="0"/>
                  </a:rPr>
                  <a:t>It shows that this is not such a good fit model as the value of coefficient of determination is so far to 1. The standard error is 4.76 shows that the data is the more precise estimate of the population parameter.</a:t>
                </a:r>
                <a:endParaRPr lang="en-US" sz="1400" dirty="0">
                  <a:solidFill>
                    <a:schemeClr val="tx1"/>
                  </a:solidFill>
                  <a:latin typeface="Calibri" panose="020F0502020204030204" pitchFamily="34" charset="0"/>
                  <a:cs typeface="Calibri" panose="020F0502020204030204" pitchFamily="34" charset="0"/>
                </a:endParaRPr>
              </a:p>
              <a:p>
                <a:r>
                  <a:rPr lang="en-US" sz="1400" dirty="0">
                    <a:solidFill>
                      <a:schemeClr val="tx1"/>
                    </a:solidFill>
                    <a:latin typeface="Calibri" panose="020F0502020204030204" pitchFamily="34" charset="0"/>
                    <a:cs typeface="Calibri" panose="020F0502020204030204" pitchFamily="34" charset="0"/>
                  </a:rPr>
                  <a:t>	As the results shows that p-value is greater than assumed alpha which is 0.05 so we accept or null hypothesis and interpret that regression coefficient is  equal to zero.</a:t>
                </a:r>
              </a:p>
              <a:p>
                <a:pPr marL="0" indent="0" defTabSz="914400">
                  <a:spcBef>
                    <a:spcPts val="0"/>
                  </a:spcBef>
                  <a:buClrTx/>
                  <a:buSzTx/>
                  <a:buNone/>
                  <a:defRPr/>
                </a:pPr>
                <a:r>
                  <a:rPr lang="en-US" sz="1400" dirty="0">
                    <a:solidFill>
                      <a:schemeClr val="tx1"/>
                    </a:solidFill>
                    <a:latin typeface="Calibri" panose="020F0502020204030204" pitchFamily="34" charset="0"/>
                    <a:cs typeface="Calibri" panose="020F0502020204030204" pitchFamily="34" charset="0"/>
                  </a:rPr>
                  <a:t>	</a:t>
                </a:r>
                <a:r>
                  <a:rPr lang="tr-TR" sz="1400" dirty="0">
                    <a:solidFill>
                      <a:schemeClr val="tx1"/>
                    </a:solidFill>
                    <a:latin typeface="Calibri" panose="020F0502020204030204" pitchFamily="34" charset="0"/>
                    <a:cs typeface="Calibri" panose="020F0502020204030204" pitchFamily="34" charset="0"/>
                  </a:rPr>
                  <a:t>The </a:t>
                </a:r>
                <a:r>
                  <a:rPr lang="tr-TR" sz="1400" dirty="0" err="1">
                    <a:solidFill>
                      <a:schemeClr val="tx1"/>
                    </a:solidFill>
                    <a:latin typeface="Calibri" panose="020F0502020204030204" pitchFamily="34" charset="0"/>
                    <a:cs typeface="Calibri" panose="020F0502020204030204" pitchFamily="34" charset="0"/>
                  </a:rPr>
                  <a:t>fitted</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regression</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equation</a:t>
                </a:r>
                <a:r>
                  <a:rPr lang="tr-TR" sz="1400" dirty="0">
                    <a:solidFill>
                      <a:schemeClr val="tx1"/>
                    </a:solidFill>
                    <a:latin typeface="Calibri" panose="020F0502020204030204" pitchFamily="34" charset="0"/>
                    <a:cs typeface="Calibri" panose="020F0502020204030204" pitchFamily="34" charset="0"/>
                  </a:rPr>
                  <a:t> is as; </a:t>
                </a:r>
                <a14:m>
                  <m:oMath xmlns:m="http://schemas.openxmlformats.org/officeDocument/2006/math">
                    <m:acc>
                      <m:accPr>
                        <m:chr m:val="̂"/>
                        <m:ctrlPr>
                          <a:rPr lang="en-US"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𝑌</m:t>
                        </m:r>
                      </m:e>
                    </m:acc>
                    <m:r>
                      <a:rPr lang="tr-TR" sz="1400" i="1">
                        <a:solidFill>
                          <a:schemeClr val="tx1"/>
                        </a:solidFill>
                        <a:latin typeface="Cambria Math" panose="02040503050406030204" pitchFamily="18" charset="0"/>
                      </a:rPr>
                      <m:t>=</m:t>
                    </m:r>
                  </m:oMath>
                </a14:m>
                <a:r>
                  <a:rPr lang="tr-TR" sz="1400"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3.767</a:t>
                </a:r>
                <a:r>
                  <a:rPr lang="tr-TR" sz="1400"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5.907E-08</a:t>
                </a:r>
                <a:r>
                  <a:rPr lang="tr-TR" sz="1400" dirty="0">
                    <a:solidFill>
                      <a:schemeClr val="tx1"/>
                    </a:solidFill>
                    <a:latin typeface="Calibri" panose="020F0502020204030204" pitchFamily="34" charset="0"/>
                    <a:cs typeface="Calibri" panose="020F0502020204030204" pitchFamily="34" charset="0"/>
                  </a:rPr>
                  <a:t>X,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intercept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value</a:t>
                </a:r>
                <a:r>
                  <a:rPr lang="tr-TR" sz="1400" dirty="0">
                    <a:solidFill>
                      <a:schemeClr val="tx1"/>
                    </a:solidFill>
                    <a:latin typeface="Calibri" panose="020F0502020204030204" pitchFamily="34" charset="0"/>
                    <a:cs typeface="Calibri" panose="020F0502020204030204" pitchFamily="34" charset="0"/>
                  </a:rPr>
                  <a:t> is </a:t>
                </a:r>
                <a14:m>
                  <m:oMath xmlns:m="http://schemas.openxmlformats.org/officeDocument/2006/math">
                    <m:acc>
                      <m:accPr>
                        <m:chr m:val="̂"/>
                        <m:ctrlPr>
                          <a:rPr lang="en-US" sz="1400" i="1">
                            <a:solidFill>
                              <a:schemeClr val="tx1"/>
                            </a:solidFill>
                            <a:latin typeface="Cambria Math" panose="02040503050406030204" pitchFamily="18" charset="0"/>
                          </a:rPr>
                        </m:ctrlPr>
                      </m:accPr>
                      <m:e>
                        <m:r>
                          <a:rPr lang="tr-TR" sz="1400" i="1">
                            <a:solidFill>
                              <a:schemeClr val="tx1"/>
                            </a:solidFill>
                            <a:latin typeface="Cambria Math" panose="02040503050406030204" pitchFamily="18" charset="0"/>
                          </a:rPr>
                          <m:t>𝛼</m:t>
                        </m:r>
                      </m:e>
                    </m:acc>
                    <m:r>
                      <a:rPr lang="tr-TR"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3.767</m:t>
                    </m:r>
                  </m:oMath>
                </a14:m>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indicates</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that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point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distances</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from</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where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regression</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line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passes</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through</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origin</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and</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slope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value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represents</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if</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we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increase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one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unit</a:t>
                </a:r>
                <a:r>
                  <a:rPr lang="tr-TR" sz="1400" dirty="0">
                    <a:solidFill>
                      <a:schemeClr val="tx1"/>
                    </a:solidFill>
                    <a:latin typeface="Calibri" panose="020F0502020204030204" pitchFamily="34" charset="0"/>
                    <a:cs typeface="Calibri" panose="020F0502020204030204" pitchFamily="34" charset="0"/>
                  </a:rPr>
                  <a:t> in </a:t>
                </a:r>
                <a:r>
                  <a:rPr lang="tr-TR" sz="1400" dirty="0" err="1">
                    <a:solidFill>
                      <a:schemeClr val="tx1"/>
                    </a:solidFill>
                    <a:latin typeface="Calibri" panose="020F0502020204030204" pitchFamily="34" charset="0"/>
                    <a:cs typeface="Calibri" panose="020F0502020204030204" pitchFamily="34" charset="0"/>
                  </a:rPr>
                  <a:t>the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mean</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value</a:t>
                </a:r>
                <a:r>
                  <a:rPr lang="tr-TR" sz="1400" dirty="0">
                    <a:solidFill>
                      <a:schemeClr val="tx1"/>
                    </a:solidFill>
                    <a:latin typeface="Calibri" panose="020F0502020204030204" pitchFamily="34" charset="0"/>
                    <a:cs typeface="Calibri" panose="020F0502020204030204" pitchFamily="34" charset="0"/>
                  </a:rPr>
                  <a:t> of </a:t>
                </a:r>
                <a:r>
                  <a:rPr lang="tr-TR" sz="1400" dirty="0" err="1">
                    <a:solidFill>
                      <a:schemeClr val="tx1"/>
                    </a:solidFill>
                    <a:latin typeface="Calibri" panose="020F0502020204030204" pitchFamily="34" charset="0"/>
                    <a:cs typeface="Calibri" panose="020F0502020204030204" pitchFamily="34" charset="0"/>
                  </a:rPr>
                  <a:t>independent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variable</a:t>
                </a:r>
                <a:r>
                  <a:rPr lang="tr-TR" sz="1400"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Tourism) </a:t>
                </a:r>
                <a:r>
                  <a:rPr lang="tr-TR" sz="1400" dirty="0" err="1">
                    <a:solidFill>
                      <a:schemeClr val="tx1"/>
                    </a:solidFill>
                    <a:latin typeface="Calibri" panose="020F0502020204030204" pitchFamily="34" charset="0"/>
                    <a:cs typeface="Calibri" panose="020F0502020204030204" pitchFamily="34" charset="0"/>
                  </a:rPr>
                  <a:t>than</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there</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will</a:t>
                </a:r>
                <a:r>
                  <a:rPr lang="tr-TR" sz="1400" dirty="0">
                    <a:solidFill>
                      <a:schemeClr val="tx1"/>
                    </a:solidFill>
                    <a:latin typeface="Calibri" panose="020F0502020204030204" pitchFamily="34" charset="0"/>
                    <a:cs typeface="Calibri" panose="020F0502020204030204" pitchFamily="34" charset="0"/>
                  </a:rPr>
                  <a:t> be </a:t>
                </a:r>
                <a:r>
                  <a:rPr lang="en-US" sz="1400" dirty="0">
                    <a:solidFill>
                      <a:schemeClr val="tx1"/>
                    </a:solidFill>
                    <a:latin typeface="Calibri" panose="020F0502020204030204" pitchFamily="34" charset="0"/>
                    <a:cs typeface="Calibri" panose="020F0502020204030204" pitchFamily="34" charset="0"/>
                  </a:rPr>
                  <a:t>minor </a:t>
                </a:r>
                <a:r>
                  <a:rPr lang="tr-TR" sz="1400" dirty="0" err="1">
                    <a:solidFill>
                      <a:schemeClr val="tx1"/>
                    </a:solidFill>
                    <a:latin typeface="Calibri" panose="020F0502020204030204" pitchFamily="34" charset="0"/>
                    <a:cs typeface="Calibri" panose="020F0502020204030204" pitchFamily="34" charset="0"/>
                  </a:rPr>
                  <a:t>increase</a:t>
                </a:r>
                <a:r>
                  <a:rPr lang="tr-TR" sz="1400" dirty="0">
                    <a:solidFill>
                      <a:schemeClr val="tx1"/>
                    </a:solidFill>
                    <a:latin typeface="Calibri" panose="020F0502020204030204" pitchFamily="34" charset="0"/>
                    <a:cs typeface="Calibri" panose="020F0502020204030204" pitchFamily="34" charset="0"/>
                  </a:rPr>
                  <a:t> in </a:t>
                </a:r>
                <a:r>
                  <a:rPr lang="tr-TR" sz="1400" dirty="0" err="1">
                    <a:solidFill>
                      <a:schemeClr val="tx1"/>
                    </a:solidFill>
                    <a:latin typeface="Calibri" panose="020F0502020204030204" pitchFamily="34" charset="0"/>
                    <a:cs typeface="Calibri" panose="020F0502020204030204" pitchFamily="34" charset="0"/>
                  </a:rPr>
                  <a:t>our</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dependent</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variable</a:t>
                </a:r>
                <a:r>
                  <a:rPr lang="tr-TR" sz="1400" dirty="0">
                    <a:solidFill>
                      <a:schemeClr val="tx1"/>
                    </a:solidFill>
                    <a:latin typeface="Calibri" panose="020F0502020204030204" pitchFamily="34" charset="0"/>
                    <a:cs typeface="Calibri" panose="020F0502020204030204" pitchFamily="34" charset="0"/>
                  </a:rPr>
                  <a:t> (GDP </a:t>
                </a:r>
                <a:r>
                  <a:rPr lang="tr-TR" sz="1400" dirty="0" err="1">
                    <a:solidFill>
                      <a:schemeClr val="tx1"/>
                    </a:solidFill>
                    <a:latin typeface="Calibri" panose="020F0502020204030204" pitchFamily="34" charset="0"/>
                    <a:cs typeface="Calibri" panose="020F0502020204030204" pitchFamily="34" charset="0"/>
                  </a:rPr>
                  <a:t>per</a:t>
                </a:r>
                <a:r>
                  <a:rPr lang="tr-TR" sz="1400" dirty="0">
                    <a:solidFill>
                      <a:schemeClr val="tx1"/>
                    </a:solidFill>
                    <a:latin typeface="Calibri" panose="020F0502020204030204" pitchFamily="34" charset="0"/>
                    <a:cs typeface="Calibri" panose="020F0502020204030204" pitchFamily="34" charset="0"/>
                  </a:rPr>
                  <a:t> </a:t>
                </a:r>
                <a:r>
                  <a:rPr lang="tr-TR" sz="1400" dirty="0" err="1">
                    <a:solidFill>
                      <a:schemeClr val="tx1"/>
                    </a:solidFill>
                    <a:latin typeface="Calibri" panose="020F0502020204030204" pitchFamily="34" charset="0"/>
                    <a:cs typeface="Calibri" panose="020F0502020204030204" pitchFamily="34" charset="0"/>
                  </a:rPr>
                  <a:t>capita</a:t>
                </a:r>
                <a:r>
                  <a:rPr lang="tr-TR" sz="1400" dirty="0">
                    <a:solidFill>
                      <a:schemeClr val="tx1"/>
                    </a:solidFill>
                    <a:latin typeface="Calibri" panose="020F0502020204030204" pitchFamily="34" charset="0"/>
                    <a:cs typeface="Calibri" panose="020F0502020204030204" pitchFamily="34" charset="0"/>
                  </a:rPr>
                  <a:t>).</a:t>
                </a:r>
                <a:endParaRPr lang="en-US" sz="1400" dirty="0">
                  <a:solidFill>
                    <a:schemeClr val="tx1"/>
                  </a:solidFill>
                  <a:latin typeface="Calibri" panose="020F0502020204030204" pitchFamily="34" charset="0"/>
                  <a:cs typeface="Calibri" panose="020F0502020204030204" pitchFamily="34" charset="0"/>
                </a:endParaRPr>
              </a:p>
              <a:p>
                <a:r>
                  <a:rPr lang="en-US" sz="1400" b="1" dirty="0">
                    <a:solidFill>
                      <a:schemeClr val="tx1"/>
                    </a:solidFill>
                    <a:latin typeface="Calibri" panose="020F0502020204030204" pitchFamily="34" charset="0"/>
                    <a:cs typeface="Calibri" panose="020F0502020204030204" pitchFamily="34" charset="0"/>
                  </a:rPr>
                  <a:t>Hypothesis testing for correlation coefficient:</a:t>
                </a:r>
                <a:endParaRPr lang="en-US" sz="1400" dirty="0">
                  <a:solidFill>
                    <a:schemeClr val="tx1"/>
                  </a:solidFill>
                  <a:latin typeface="Calibri" panose="020F0502020204030204" pitchFamily="34" charset="0"/>
                  <a:cs typeface="Calibri" panose="020F0502020204030204" pitchFamily="34" charset="0"/>
                </a:endParaRPr>
              </a:p>
              <a:p>
                <a:r>
                  <a:rPr lang="en-US" sz="1400" dirty="0">
                    <a:solidFill>
                      <a:schemeClr val="tx1"/>
                    </a:solidFill>
                    <a:latin typeface="Calibri" panose="020F0502020204030204" pitchFamily="34" charset="0"/>
                    <a:cs typeface="Calibri" panose="020F0502020204030204" pitchFamily="34" charset="0"/>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𝐻</m:t>
                        </m:r>
                      </m:e>
                      <m:sub>
                        <m:r>
                          <a:rPr lang="en-US" sz="1400" i="1">
                            <a:solidFill>
                              <a:schemeClr val="tx1"/>
                            </a:solidFill>
                            <a:latin typeface="Cambria Math" panose="02040503050406030204" pitchFamily="18" charset="0"/>
                          </a:rPr>
                          <m:t>𝑜</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𝜌</m:t>
                    </m:r>
                    <m:r>
                      <a:rPr lang="en-US" sz="1400" i="1">
                        <a:solidFill>
                          <a:schemeClr val="tx1"/>
                        </a:solidFill>
                        <a:latin typeface="Cambria Math" panose="02040503050406030204" pitchFamily="18" charset="0"/>
                      </a:rPr>
                      <m:t>=0</m:t>
                    </m:r>
                  </m:oMath>
                </a14:m>
                <a:r>
                  <a:rPr lang="en-US" sz="1400" dirty="0">
                    <a:solidFill>
                      <a:schemeClr val="tx1"/>
                    </a:solidFill>
                    <a:latin typeface="Calibri" panose="020F0502020204030204" pitchFamily="34" charset="0"/>
                    <a:cs typeface="Calibri" panose="020F0502020204030204" pitchFamily="34" charset="0"/>
                  </a:rPr>
                  <a:t>	(Population correlation coefficient is equal to zero).</a:t>
                </a:r>
              </a:p>
              <a:p>
                <a:r>
                  <a:rPr lang="en-US" sz="1400" dirty="0">
                    <a:solidFill>
                      <a:schemeClr val="tx1"/>
                    </a:solidFill>
                    <a:latin typeface="Calibri" panose="020F0502020204030204" pitchFamily="34" charset="0"/>
                    <a:cs typeface="Calibri" panose="020F0502020204030204" pitchFamily="34" charset="0"/>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𝐻</m:t>
                        </m:r>
                      </m:e>
                      <m:sub>
                        <m:r>
                          <a:rPr lang="en-US" sz="1400" i="1">
                            <a:solidFill>
                              <a:schemeClr val="tx1"/>
                            </a:solidFill>
                            <a:latin typeface="Cambria Math" panose="02040503050406030204" pitchFamily="18" charset="0"/>
                          </a:rPr>
                          <m:t>1</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𝜌</m:t>
                    </m:r>
                    <m:r>
                      <a:rPr lang="en-US" sz="1400" i="1">
                        <a:solidFill>
                          <a:schemeClr val="tx1"/>
                        </a:solidFill>
                        <a:latin typeface="Cambria Math" panose="02040503050406030204" pitchFamily="18" charset="0"/>
                      </a:rPr>
                      <m:t>≠0</m:t>
                    </m:r>
                  </m:oMath>
                </a14:m>
                <a:r>
                  <a:rPr lang="en-US" sz="1400" dirty="0">
                    <a:solidFill>
                      <a:schemeClr val="tx1"/>
                    </a:solidFill>
                    <a:latin typeface="Calibri" panose="020F0502020204030204" pitchFamily="34" charset="0"/>
                    <a:cs typeface="Calibri" panose="020F0502020204030204" pitchFamily="34" charset="0"/>
                  </a:rPr>
                  <a:t>	(Population correlation coefficient is not equal to zero).</a:t>
                </a:r>
              </a:p>
              <a:p>
                <a:r>
                  <a:rPr lang="en-US" sz="1400" b="1" dirty="0">
                    <a:solidFill>
                      <a:schemeClr val="tx1"/>
                    </a:solidFill>
                    <a:latin typeface="Calibri" panose="020F0502020204030204" pitchFamily="34" charset="0"/>
                    <a:cs typeface="Calibri" panose="020F0502020204030204" pitchFamily="34" charset="0"/>
                  </a:rPr>
                  <a:t>Hypothesis testing for Regression:</a:t>
                </a:r>
                <a:endParaRPr lang="en-US" sz="1400" dirty="0">
                  <a:solidFill>
                    <a:schemeClr val="tx1"/>
                  </a:solidFill>
                  <a:latin typeface="Calibri" panose="020F0502020204030204" pitchFamily="34" charset="0"/>
                  <a:cs typeface="Calibri" panose="020F0502020204030204" pitchFamily="34" charset="0"/>
                </a:endParaRPr>
              </a:p>
              <a:p>
                <a:r>
                  <a:rPr lang="en-US" sz="1400" dirty="0">
                    <a:solidFill>
                      <a:schemeClr val="tx1"/>
                    </a:solidFill>
                    <a:latin typeface="Calibri" panose="020F0502020204030204" pitchFamily="34" charset="0"/>
                    <a:cs typeface="Calibri" panose="020F0502020204030204" pitchFamily="34" charset="0"/>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𝐻</m:t>
                        </m:r>
                      </m:e>
                      <m:sub>
                        <m:r>
                          <a:rPr lang="en-US" sz="1400" i="1">
                            <a:solidFill>
                              <a:schemeClr val="tx1"/>
                            </a:solidFill>
                            <a:latin typeface="Cambria Math" panose="02040503050406030204" pitchFamily="18" charset="0"/>
                          </a:rPr>
                          <m:t>𝑜</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𝛽</m:t>
                    </m:r>
                    <m:r>
                      <a:rPr lang="en-US" sz="1400" i="1">
                        <a:solidFill>
                          <a:schemeClr val="tx1"/>
                        </a:solidFill>
                        <a:latin typeface="Cambria Math" panose="02040503050406030204" pitchFamily="18" charset="0"/>
                      </a:rPr>
                      <m:t>=0</m:t>
                    </m:r>
                  </m:oMath>
                </a14:m>
                <a:r>
                  <a:rPr lang="en-US" sz="1400" dirty="0">
                    <a:solidFill>
                      <a:schemeClr val="tx1"/>
                    </a:solidFill>
                    <a:latin typeface="Calibri" panose="020F0502020204030204" pitchFamily="34" charset="0"/>
                    <a:cs typeface="Calibri" panose="020F0502020204030204" pitchFamily="34" charset="0"/>
                  </a:rPr>
                  <a:t>	(Regression coefficient is equal to zero).</a:t>
                </a:r>
              </a:p>
              <a:p>
                <a:r>
                  <a:rPr lang="en-US" sz="1400" dirty="0">
                    <a:solidFill>
                      <a:schemeClr val="tx1"/>
                    </a:solidFill>
                    <a:latin typeface="Calibri" panose="020F0502020204030204" pitchFamily="34" charset="0"/>
                    <a:cs typeface="Calibri" panose="020F0502020204030204" pitchFamily="34" charset="0"/>
                  </a:rPr>
                  <a:t>	</a:t>
                </a:r>
                <a14:m>
                  <m:oMath xmlns:m="http://schemas.openxmlformats.org/officeDocument/2006/math">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𝐻</m:t>
                        </m:r>
                      </m:e>
                      <m:sub>
                        <m:r>
                          <a:rPr lang="en-US" sz="1400" i="1">
                            <a:solidFill>
                              <a:schemeClr val="tx1"/>
                            </a:solidFill>
                            <a:latin typeface="Cambria Math" panose="02040503050406030204" pitchFamily="18" charset="0"/>
                          </a:rPr>
                          <m:t>1</m:t>
                        </m:r>
                      </m:sub>
                    </m:sSub>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𝛽</m:t>
                    </m:r>
                    <m:r>
                      <a:rPr lang="en-US" sz="1400" i="1">
                        <a:solidFill>
                          <a:schemeClr val="tx1"/>
                        </a:solidFill>
                        <a:latin typeface="Cambria Math" panose="02040503050406030204" pitchFamily="18" charset="0"/>
                      </a:rPr>
                      <m:t>≠0</m:t>
                    </m:r>
                  </m:oMath>
                </a14:m>
                <a:r>
                  <a:rPr lang="en-US" sz="1400" dirty="0">
                    <a:solidFill>
                      <a:schemeClr val="tx1"/>
                    </a:solidFill>
                    <a:latin typeface="Calibri" panose="020F0502020204030204" pitchFamily="34" charset="0"/>
                    <a:cs typeface="Calibri" panose="020F0502020204030204" pitchFamily="34" charset="0"/>
                  </a:rPr>
                  <a:t>	(Regression coefficient is not equal to zero).</a:t>
                </a:r>
              </a:p>
              <a:p>
                <a:endParaRPr lang="en-US" sz="1400" dirty="0">
                  <a:solidFill>
                    <a:schemeClr val="tx1"/>
                  </a:solidFill>
                  <a:latin typeface="Calibri" panose="020F0502020204030204" pitchFamily="34" charset="0"/>
                  <a:cs typeface="Calibri" panose="020F0502020204030204" pitchFamily="34" charset="0"/>
                </a:endParaRPr>
              </a:p>
              <a:p>
                <a:endParaRPr lang="en-US" sz="1400" dirty="0">
                  <a:solidFill>
                    <a:schemeClr val="tx1"/>
                  </a:solidFill>
                  <a:latin typeface="Calibri" panose="020F0502020204030204" pitchFamily="34" charset="0"/>
                  <a:cs typeface="Calibri" panose="020F0502020204030204" pitchFamily="34" charset="0"/>
                </a:endParaRPr>
              </a:p>
              <a:p>
                <a:endParaRPr lang="en-US" sz="1400" dirty="0">
                  <a:solidFill>
                    <a:schemeClr val="tx1"/>
                  </a:solidFill>
                  <a:latin typeface="Calibri" panose="020F0502020204030204" pitchFamily="34" charset="0"/>
                  <a:cs typeface="Calibri" panose="020F0502020204030204" pitchFamily="34" charset="0"/>
                </a:endParaRP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646111" y="1416310"/>
                <a:ext cx="9713231" cy="4195481"/>
              </a:xfrm>
              <a:blipFill>
                <a:blip r:embed="rId4"/>
                <a:stretch>
                  <a:fillRect l="-131" t="-904"/>
                </a:stretch>
              </a:blipFill>
            </p:spPr>
            <p:txBody>
              <a:bodyPr/>
              <a:lstStyle/>
              <a:p>
                <a:r>
                  <a:rPr lang="en-BH">
                    <a:noFill/>
                  </a:rPr>
                  <a:t> </a:t>
                </a:r>
              </a:p>
            </p:txBody>
          </p:sp>
        </mc:Fallback>
      </mc:AlternateContent>
      <p:pic>
        <p:nvPicPr>
          <p:cNvPr id="3" name="Audio Recording Dec 28, 2020 at 8:25:26 PM" descr="Audio Recording Dec 28, 2020 at 8:25:26 PM">
            <a:hlinkClick r:id="" action="ppaction://media"/>
            <a:extLst>
              <a:ext uri="{FF2B5EF4-FFF2-40B4-BE49-F238E27FC236}">
                <a16:creationId xmlns:a16="http://schemas.microsoft.com/office/drawing/2014/main" id="{C1F91825-339B-3C45-BB41-2C159113CA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8000" y="4798991"/>
            <a:ext cx="812800" cy="812800"/>
          </a:xfrm>
          <a:prstGeom prst="rect">
            <a:avLst/>
          </a:prstGeom>
        </p:spPr>
      </p:pic>
    </p:spTree>
    <p:extLst>
      <p:ext uri="{BB962C8B-B14F-4D97-AF65-F5344CB8AC3E}">
        <p14:creationId xmlns:p14="http://schemas.microsoft.com/office/powerpoint/2010/main" val="152076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2BA0-B70F-7949-81A3-BF716995276F}"/>
              </a:ext>
            </a:extLst>
          </p:cNvPr>
          <p:cNvSpPr>
            <a:spLocks noGrp="1"/>
          </p:cNvSpPr>
          <p:nvPr>
            <p:ph type="title"/>
          </p:nvPr>
        </p:nvSpPr>
        <p:spPr/>
        <p:txBody>
          <a:bodyPr/>
          <a:lstStyle/>
          <a:p>
            <a:r>
              <a:rPr lang="en-MY" dirty="0"/>
              <a:t>Conclusion</a:t>
            </a:r>
            <a:r>
              <a:rPr lang="en-US" dirty="0"/>
              <a:t> :</a:t>
            </a:r>
          </a:p>
        </p:txBody>
      </p:sp>
      <p:sp>
        <p:nvSpPr>
          <p:cNvPr id="3" name="Content Placeholder 2">
            <a:extLst>
              <a:ext uri="{FF2B5EF4-FFF2-40B4-BE49-F238E27FC236}">
                <a16:creationId xmlns:a16="http://schemas.microsoft.com/office/drawing/2014/main" id="{402EC124-9F07-CF41-8764-CE840EC3A7BE}"/>
              </a:ext>
            </a:extLst>
          </p:cNvPr>
          <p:cNvSpPr>
            <a:spLocks noGrp="1"/>
          </p:cNvSpPr>
          <p:nvPr>
            <p:ph idx="1"/>
          </p:nvPr>
        </p:nvSpPr>
        <p:spPr/>
        <p:txBody>
          <a:bodyPr/>
          <a:lstStyle/>
          <a:p>
            <a:r>
              <a:rPr lang="en-US" dirty="0"/>
              <a:t>It was very  clear from the data analysis that there  is an impact of tourism on the economic growth.</a:t>
            </a:r>
          </a:p>
          <a:p>
            <a:r>
              <a:rPr lang="en-US" dirty="0"/>
              <a:t>The impacts of tourism become recognized over the time</a:t>
            </a:r>
          </a:p>
          <a:p>
            <a:r>
              <a:rPr lang="en-US" dirty="0"/>
              <a:t>The tourism rate is increases in comparison to the GDP</a:t>
            </a:r>
          </a:p>
          <a:p>
            <a:r>
              <a:rPr lang="en-US" dirty="0"/>
              <a:t>The impact of tourism is occurred either by direct way like sold of food and  beverages services or indirect way through more investment on government or private sector created by tourism  </a:t>
            </a:r>
          </a:p>
          <a:p>
            <a:pPr marL="0" indent="0">
              <a:buNone/>
            </a:pPr>
            <a:endParaRPr lang="en-US" dirty="0"/>
          </a:p>
        </p:txBody>
      </p:sp>
      <p:pic>
        <p:nvPicPr>
          <p:cNvPr id="6" name="Recorded Sound">
            <a:hlinkClick r:id="" action="ppaction://media"/>
            <a:extLst>
              <a:ext uri="{FF2B5EF4-FFF2-40B4-BE49-F238E27FC236}">
                <a16:creationId xmlns:a16="http://schemas.microsoft.com/office/drawing/2014/main" id="{9CA4BDCB-56D2-42DD-BDDD-E10902AAE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01325" y="5091702"/>
            <a:ext cx="487363" cy="487363"/>
          </a:xfrm>
          <a:prstGeom prst="rect">
            <a:avLst/>
          </a:prstGeom>
        </p:spPr>
      </p:pic>
    </p:spTree>
    <p:extLst>
      <p:ext uri="{BB962C8B-B14F-4D97-AF65-F5344CB8AC3E}">
        <p14:creationId xmlns:p14="http://schemas.microsoft.com/office/powerpoint/2010/main" val="20358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9787A-207B-C74F-BBDD-819FEBB21A29}"/>
              </a:ext>
            </a:extLst>
          </p:cNvPr>
          <p:cNvSpPr>
            <a:spLocks noGrp="1"/>
          </p:cNvSpPr>
          <p:nvPr>
            <p:ph type="title"/>
          </p:nvPr>
        </p:nvSpPr>
        <p:spPr>
          <a:xfrm>
            <a:off x="1199212" y="2641283"/>
            <a:ext cx="9713627" cy="2395413"/>
          </a:xfrm>
        </p:spPr>
        <p:txBody>
          <a:bodyPr/>
          <a:lstStyle/>
          <a:p>
            <a:pPr algn="ctr"/>
            <a:r>
              <a:rPr lang="en-US" sz="8000" dirty="0">
                <a:latin typeface="Apple Braille Pinpoint 8 Dot" pitchFamily="2" charset="0"/>
              </a:rPr>
              <a:t>THANK YOU</a:t>
            </a:r>
          </a:p>
        </p:txBody>
      </p:sp>
    </p:spTree>
    <p:extLst>
      <p:ext uri="{BB962C8B-B14F-4D97-AF65-F5344CB8AC3E}">
        <p14:creationId xmlns:p14="http://schemas.microsoft.com/office/powerpoint/2010/main" val="36593222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1167</TotalTime>
  <Words>1130</Words>
  <Application>Microsoft Office PowerPoint</Application>
  <PresentationFormat>Widescreen</PresentationFormat>
  <Paragraphs>66</Paragraphs>
  <Slides>9</Slides>
  <Notes>0</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Apple Braille Pinpoint 8 Dot</vt:lpstr>
      <vt:lpstr>Arial</vt:lpstr>
      <vt:lpstr>Calibri</vt:lpstr>
      <vt:lpstr>Cambria Math</vt:lpstr>
      <vt:lpstr>Century Gothic</vt:lpstr>
      <vt:lpstr>Symbol</vt:lpstr>
      <vt:lpstr>Wingdings 3</vt:lpstr>
      <vt:lpstr>Ion</vt:lpstr>
      <vt:lpstr>QM250 project presentation</vt:lpstr>
      <vt:lpstr>The impact of tourism on the Economic Growth  introduction:-</vt:lpstr>
      <vt:lpstr>Section 1:</vt:lpstr>
      <vt:lpstr>Section 2 :</vt:lpstr>
      <vt:lpstr>PowerPoint Presentation</vt:lpstr>
      <vt:lpstr>Section 3:</vt:lpstr>
      <vt:lpstr>Section 4 :</vt:lpstr>
      <vt:lpstr>Conclusion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QM250 project presentation</dc:title>
  <dc:creator>mohanad Alzayer</dc:creator>
  <cp:lastModifiedBy>Mujtaba Mohamed Ahmed Sh. Naser</cp:lastModifiedBy>
  <cp:revision>42</cp:revision>
  <dcterms:created xsi:type="dcterms:W3CDTF">2020-12-22T16:18:36Z</dcterms:created>
  <dcterms:modified xsi:type="dcterms:W3CDTF">2021-04-03T10:36:57Z</dcterms:modified>
</cp:coreProperties>
</file>